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CD0E0409-B0EB-4330-814A-047A11DAA8AD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5FA5A334-1467-4B02-8D39-049EE54468E6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D0E0409-B0EB-4330-814A-047A11DAA8AD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FA5A334-1467-4B02-8D39-049EE54468E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CD0E0409-B0EB-4330-814A-047A11DAA8AD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5FA5A334-1467-4B02-8D39-049EE54468E6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E0409-B0EB-4330-814A-047A11DAA8AD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A334-1467-4B02-8D39-049EE54468E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E0409-B0EB-4330-814A-047A11DAA8AD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A334-1467-4B02-8D39-049EE54468E6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D0E0409-B0EB-4330-814A-047A11DAA8AD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FA5A334-1467-4B02-8D39-049EE54468E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E0409-B0EB-4330-814A-047A11DAA8AD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A334-1467-4B02-8D39-049EE54468E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D0E0409-B0EB-4330-814A-047A11DAA8AD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FA5A334-1467-4B02-8D39-049EE54468E6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D0E0409-B0EB-4330-814A-047A11DAA8AD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FA5A334-1467-4B02-8D39-049EE54468E6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E0409-B0EB-4330-814A-047A11DAA8AD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A334-1467-4B02-8D39-049EE54468E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E0409-B0EB-4330-814A-047A11DAA8AD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A334-1467-4B02-8D39-049EE54468E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D0E0409-B0EB-4330-814A-047A11DAA8AD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FA5A334-1467-4B02-8D39-049EE54468E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66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6600" b="1" cap="all" spc="0" dirty="0" smtClean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ДИЛИДЖАН</a:t>
            </a:r>
            <a:br>
              <a:rPr lang="ru-RU" sz="6600" b="1" cap="all" spc="0" dirty="0" smtClean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ru-RU" sz="6600" b="1" cap="all" spc="0" dirty="0" smtClean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ru-RU" sz="6600" b="1" cap="all" spc="0" dirty="0" smtClean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ru-RU" sz="6600" b="1" cap="all" spc="0" dirty="0" smtClean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ru-RU" sz="6600" b="1" cap="all" spc="0" dirty="0" smtClean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ru-RU" sz="6600" b="1" cap="all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ru-RU" sz="6600" b="1" cap="all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ru-RU" sz="6600" b="1" cap="all" dirty="0" smtClean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ru-RU" sz="6600" b="1" cap="all" dirty="0" smtClean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endParaRPr lang="ru-RU" sz="66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b="1" cap="all" spc="0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276872"/>
            <a:ext cx="7776864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2351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751344"/>
            <a:ext cx="828092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/>
              <a:t>Дилиджан</a:t>
            </a:r>
            <a:r>
              <a:rPr lang="ru-RU" sz="2400" dirty="0"/>
              <a:t> город в Республике Армения, горноклиматический и бальнеологический курорт. Расположен на реке </a:t>
            </a:r>
            <a:r>
              <a:rPr lang="ru-RU" sz="2400" dirty="0" err="1"/>
              <a:t>Агстев</a:t>
            </a:r>
            <a:r>
              <a:rPr lang="ru-RU" sz="2400" dirty="0"/>
              <a:t>. Дилижан окружен почти со всех сторон территорией </a:t>
            </a:r>
            <a:r>
              <a:rPr lang="ru-RU" sz="2400" dirty="0" err="1"/>
              <a:t>Дилижанского</a:t>
            </a:r>
            <a:r>
              <a:rPr lang="ru-RU" sz="2400" dirty="0"/>
              <a:t> заповедника — одного из богатейших на Южном Кавказе. Самому городу присвоен статус национального парка. В Дилижане жили и живут многие известные армянские художники, композиторы, ученые и режиссёры. Сегодня город считается одним из самых интеллектуальных городов Армении. Особой гордостью города считаются музыкальная школа, многие из выпускников которой становятся студентами Ереванской консерватории, и музыкальное училище. В пределах города и в округе расположено много домов отдыха.</a:t>
            </a:r>
          </a:p>
        </p:txBody>
      </p:sp>
    </p:spTree>
    <p:extLst>
      <p:ext uri="{BB962C8B-B14F-4D97-AF65-F5344CB8AC3E}">
        <p14:creationId xmlns:p14="http://schemas.microsoft.com/office/powerpoint/2010/main" val="341466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9850016"/>
              </p:ext>
            </p:extLst>
          </p:nvPr>
        </p:nvGraphicFramePr>
        <p:xfrm>
          <a:off x="1102564" y="1916832"/>
          <a:ext cx="6853812" cy="555238"/>
        </p:xfrm>
        <a:graphic>
          <a:graphicData uri="http://schemas.openxmlformats.org/drawingml/2006/table">
            <a:tbl>
              <a:tblPr/>
              <a:tblGrid>
                <a:gridCol w="3464564"/>
                <a:gridCol w="3389248"/>
              </a:tblGrid>
              <a:tr h="555238">
                <a:tc>
                  <a:txBody>
                    <a:bodyPr/>
                    <a:lstStyle/>
                    <a:p>
                      <a:pPr fontAlgn="t"/>
                      <a:r>
                        <a:rPr lang="ru-RU" dirty="0">
                          <a:effectLst/>
                        </a:rPr>
                        <a:t>Город с</a:t>
                      </a:r>
                    </a:p>
                  </a:txBody>
                  <a:tcPr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dirty="0">
                          <a:effectLst/>
                        </a:rPr>
                        <a:t>1951</a:t>
                      </a:r>
                    </a:p>
                  </a:txBody>
                  <a:tcPr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806223"/>
              </p:ext>
            </p:extLst>
          </p:nvPr>
        </p:nvGraphicFramePr>
        <p:xfrm>
          <a:off x="1115616" y="1124744"/>
          <a:ext cx="6840760" cy="576064"/>
        </p:xfrm>
        <a:graphic>
          <a:graphicData uri="http://schemas.openxmlformats.org/drawingml/2006/table">
            <a:tbl>
              <a:tblPr/>
              <a:tblGrid>
                <a:gridCol w="3457967"/>
                <a:gridCol w="3382793"/>
              </a:tblGrid>
              <a:tr h="576064">
                <a:tc>
                  <a:txBody>
                    <a:bodyPr/>
                    <a:lstStyle/>
                    <a:p>
                      <a:pPr fontAlgn="t"/>
                      <a:r>
                        <a:rPr lang="ru-RU" dirty="0">
                          <a:effectLst/>
                        </a:rPr>
                        <a:t>Площадь</a:t>
                      </a:r>
                    </a:p>
                  </a:txBody>
                  <a:tcPr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Font typeface="Arial"/>
                        <a:buChar char="•"/>
                      </a:pPr>
                      <a:r>
                        <a:rPr lang="ru-RU" dirty="0">
                          <a:effectLst/>
                        </a:rPr>
                        <a:t>13 км²</a:t>
                      </a:r>
                    </a:p>
                  </a:txBody>
                  <a:tcPr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9912929"/>
              </p:ext>
            </p:extLst>
          </p:nvPr>
        </p:nvGraphicFramePr>
        <p:xfrm>
          <a:off x="1094853" y="260648"/>
          <a:ext cx="6861523" cy="648072"/>
        </p:xfrm>
        <a:graphic>
          <a:graphicData uri="http://schemas.openxmlformats.org/drawingml/2006/table">
            <a:tbl>
              <a:tblPr/>
              <a:tblGrid>
                <a:gridCol w="3439551"/>
                <a:gridCol w="3421972"/>
              </a:tblGrid>
              <a:tr h="648072">
                <a:tc>
                  <a:txBody>
                    <a:bodyPr/>
                    <a:lstStyle/>
                    <a:p>
                      <a:pPr fontAlgn="t"/>
                      <a:r>
                        <a:rPr lang="ru-RU" dirty="0">
                          <a:effectLst/>
                        </a:rPr>
                        <a:t>Страна</a:t>
                      </a:r>
                    </a:p>
                  </a:txBody>
                  <a:tcPr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dirty="0" smtClean="0">
                          <a:effectLst/>
                        </a:rPr>
                        <a:t>Армения</a:t>
                      </a:r>
                      <a:endParaRPr lang="ru-RU" dirty="0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</a:tr>
            </a:tbl>
          </a:graphicData>
        </a:graphic>
      </p:graphicFrame>
      <p:sp>
        <p:nvSpPr>
          <p:cNvPr id="7" name="AutoShape 1" descr="https://upload.wikimedia.org/wikipedia/commons/thumb/2/2f/Flag_of_Armenia.svg/22px-Flag_of_Armenia.svg.png"/>
          <p:cNvSpPr>
            <a:spLocks noChangeAspect="1" noChangeArrowheads="1"/>
          </p:cNvSpPr>
          <p:nvPr/>
        </p:nvSpPr>
        <p:spPr bwMode="auto">
          <a:xfrm>
            <a:off x="3219450" y="3679825"/>
            <a:ext cx="209550" cy="10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708921"/>
            <a:ext cx="6840760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5196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91880" y="338753"/>
            <a:ext cx="228460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92D050"/>
                </a:solidFill>
              </a:rPr>
              <a:t>Климат</a:t>
            </a:r>
            <a:endParaRPr lang="ru-RU" b="1" dirty="0">
              <a:solidFill>
                <a:srgbClr val="92D05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028343"/>
            <a:ext cx="820891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Климат умеренный. Дилижану, </a:t>
            </a:r>
            <a:r>
              <a:rPr lang="ru-RU" sz="2400" dirty="0" err="1"/>
              <a:t>клима</a:t>
            </a:r>
            <a:r>
              <a:rPr lang="ru-RU" sz="2400" dirty="0"/>
              <a:t>-бальнеологическому горному санаторию, расположенному в среднегорной зоне, свойственно мягкое, умеренное тёплое лето, солнечная теплая зима, сухая и тёплая погода в течение всего года, и вместе с тем довольно частые дожди. Среднегодовая температура +8,3 °C. Средняя температура июля +18 °C, января — 0—2 °C. Сухость воздуха в особенности проявляется в зимние и весенние месяцы. Относительная влажность воздуха составляет 70 % (62—65 %), количество осадков — 637 мм (660 мм), суммарное количество солнечных периодов — 2091 </a:t>
            </a:r>
            <a:r>
              <a:rPr lang="ru-RU" sz="2400" dirty="0" smtClean="0"/>
              <a:t>час.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02710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29673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771800" y="444768"/>
            <a:ext cx="38734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000" b="1" dirty="0">
                <a:solidFill>
                  <a:srgbClr val="92D050"/>
                </a:solidFill>
              </a:rPr>
              <a:t>Образование</a:t>
            </a:r>
            <a:endParaRPr lang="ru-RU" sz="2000" b="1" dirty="0">
              <a:solidFill>
                <a:srgbClr val="92D05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1731" y="1178775"/>
            <a:ext cx="835292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В Дилижане работают 5 общеобразовательных школ, в которых учится 2244 учеников, и одна спецшкола — для детей из социально необеспеченных семей. Детские сады посещают 350 детей. Функционируют 3 средних профессиональных учебных заведения: </a:t>
            </a:r>
            <a:r>
              <a:rPr lang="ru-RU" sz="2000" dirty="0" err="1"/>
              <a:t>Дилижанский</a:t>
            </a:r>
            <a:r>
              <a:rPr lang="ru-RU" sz="2000" dirty="0"/>
              <a:t> колледж при Министерстве образования и науки (207 учащихся, из которых 120 — в ремесленных отделениях), </a:t>
            </a:r>
            <a:r>
              <a:rPr lang="ru-RU" sz="2000" dirty="0" err="1"/>
              <a:t>Дилижанский</a:t>
            </a:r>
            <a:r>
              <a:rPr lang="ru-RU" sz="2000" dirty="0"/>
              <a:t> государственный медицинский колледж (164 учащихся) и Государственный колледж искусств с музыкальным уклоном (230 студентов), детская музыкальная (75 учеников) и художественная (72 ученика) школы. В городе действуют также 2 филиала вузов — Ереванской государственной академии искусств и Ереванского университета управления и информационных технологий. В деле физического воспитания молодёжи важную роль играет спорткомплекс (детская и юношеская спортивная школа и спортивное поле на 2000 мест</a:t>
            </a:r>
            <a:r>
              <a:rPr lang="ru-RU" sz="2000" dirty="0" smtClean="0"/>
              <a:t>).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829965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50 Õ°Õ¡Õ¦Õ¡Ö Õ¦Õ¢Õ¸Õ½Õ¡Õ·ÖÕ»Õ«Õ¯ Õ¡Õ·Õ­Õ¡ÖÕ°Õ« Õ¿Õ¡ÖÕ¢Õ¥Ö Õ¥ÖÕ¯ÖÕ¶Õ¥ÖÕ«Ö. Ô´Õ«Õ¬Õ«Õ»Õ¡Õ¶Õ¸ÖÕ´ Õ¦Õ¢Õ¸Õ½Õ¡Õ·ÖÕ»Õ¡ÕµÕ«Õ¶  Õ¡Õ¯Õ¿Õ«Õ¾Õ¸ÖÕ©ÕµÕ¸ÖÕ¶Õ¨ Õ¢Õ¡ÖÕ±Ö Õ´Õ¡Õ¯Õ¡ÖÕ¤Õ¡Õ¯Õ« Õ¾ÖÕ¡ Õ§ | Ô±ÕÕÔµÕÕÕÔµÕ ÕÕ¡ÕµÕ¯Õ¡Õ¯Õ¡Õ¶ Õ¬ÖÕ¡Õ¿Õ¾Õ¡Õ¯Õ¡Õ¶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7848872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5200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40</TotalTime>
  <Words>76</Words>
  <Application>Microsoft Office PowerPoint</Application>
  <PresentationFormat>Экран (4:3)</PresentationFormat>
  <Paragraphs>13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Эркер</vt:lpstr>
      <vt:lpstr> ДИЛИДЖАН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ДИЛИДЖАН</dc:title>
  <dc:creator>Gegham Hakobyan</dc:creator>
  <cp:lastModifiedBy>Gegham Hakobyan</cp:lastModifiedBy>
  <cp:revision>4</cp:revision>
  <dcterms:created xsi:type="dcterms:W3CDTF">2020-09-16T18:18:16Z</dcterms:created>
  <dcterms:modified xsi:type="dcterms:W3CDTF">2020-09-16T18:59:04Z</dcterms:modified>
</cp:coreProperties>
</file>